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454" r:id="rId3"/>
    <p:sldId id="470" r:id="rId4"/>
    <p:sldId id="472" r:id="rId5"/>
    <p:sldId id="473" r:id="rId6"/>
    <p:sldId id="474" r:id="rId7"/>
    <p:sldId id="465" r:id="rId8"/>
    <p:sldId id="480" r:id="rId9"/>
    <p:sldId id="481" r:id="rId10"/>
    <p:sldId id="466" r:id="rId11"/>
    <p:sldId id="478" r:id="rId12"/>
    <p:sldId id="479" r:id="rId13"/>
    <p:sldId id="467" r:id="rId14"/>
    <p:sldId id="475" r:id="rId15"/>
    <p:sldId id="468" r:id="rId16"/>
    <p:sldId id="476" r:id="rId17"/>
    <p:sldId id="477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90" autoAdjust="0"/>
    <p:restoredTop sz="96127" autoAdjust="0"/>
  </p:normalViewPr>
  <p:slideViewPr>
    <p:cSldViewPr>
      <p:cViewPr>
        <p:scale>
          <a:sx n="110" d="100"/>
          <a:sy n="110" d="100"/>
        </p:scale>
        <p:origin x="-72" y="-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1027E-FD26-4005-959D-7B4DDF3FA2CB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56996-2940-4416-A1B9-45A59BCDAD3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24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56996-2940-4416-A1B9-45A59BCDAD3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94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69D3DE6F-C76A-4F79-9239-AB518D4F0729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10</a:t>
            </a:fld>
            <a:endParaRPr 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69D3DE6F-C76A-4F79-9239-AB518D4F0729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11</a:t>
            </a:fld>
            <a:endParaRPr 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69D3DE6F-C76A-4F79-9239-AB518D4F0729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12</a:t>
            </a:fld>
            <a:endParaRPr 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DD93CCB3-D71E-4AD0-AC5B-43A2EAF9D97F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13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DD93CCB3-D71E-4AD0-AC5B-43A2EAF9D97F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14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7FB05C1A-3595-4039-BE3F-2BF3554C2204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15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7FB05C1A-3595-4039-BE3F-2BF3554C2204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16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7FB05C1A-3595-4039-BE3F-2BF3554C2204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17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58C1D828-0C0C-4744-B460-6DC37B2D5E77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2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9BB2F415-4B3D-4065-93BE-472C26106E46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3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9BB2F415-4B3D-4065-93BE-472C26106E46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4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9BB2F415-4B3D-4065-93BE-472C26106E46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9BB2F415-4B3D-4065-93BE-472C26106E46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6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68F8DB82-5DC9-4E0E-A338-E534EEFC2755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7</a:t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68F8DB82-5DC9-4E0E-A338-E534EEFC2755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8</a:t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68F8DB82-5DC9-4E0E-A338-E534EEFC2755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9</a:t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59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93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23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94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2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4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07/12/2013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80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07/12/2013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84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07/12/2013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27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57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86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15B90-5919-426D-9FC7-4414B1939A03}" type="datetimeFigureOut">
              <a:rPr lang="en-GB" smtClean="0"/>
              <a:pPr/>
              <a:t>07/12/2013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28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.w.a.m.v.overveld@tue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v.a.j.borghuis@tue.n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5.wdp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microsoft.com/office/2007/relationships/hdphoto" Target="../media/hdphoto6.wdp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2.jpe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4.wdp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 core Course on Modeling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2228850"/>
          </a:xfrm>
        </p:spPr>
        <p:txBody>
          <a:bodyPr>
            <a:normAutofit/>
          </a:bodyPr>
          <a:lstStyle/>
          <a:p>
            <a:r>
              <a:rPr lang="nl-NL" sz="1600" dirty="0" err="1"/>
              <a:t>Introduction</a:t>
            </a:r>
            <a:r>
              <a:rPr lang="nl-NL" sz="1600" dirty="0"/>
              <a:t> </a:t>
            </a:r>
            <a:r>
              <a:rPr lang="nl-NL" sz="1600" dirty="0" err="1"/>
              <a:t>to</a:t>
            </a:r>
            <a:r>
              <a:rPr lang="nl-NL" sz="1600" dirty="0"/>
              <a:t> Modeling</a:t>
            </a:r>
          </a:p>
          <a:p>
            <a:r>
              <a:rPr lang="nl-NL" sz="1600" dirty="0"/>
              <a:t>0LAB0 0LBB0 0LCB0 </a:t>
            </a:r>
            <a:r>
              <a:rPr lang="nl-NL" sz="1600" dirty="0" smtClean="0"/>
              <a:t>0LDB0</a:t>
            </a:r>
          </a:p>
          <a:p>
            <a:r>
              <a:rPr lang="nl-NL" sz="1600" dirty="0" smtClean="0">
                <a:hlinkClick r:id="rId3"/>
              </a:rPr>
              <a:t>c.w.a.m.v.overveld@tue.nl</a:t>
            </a:r>
            <a:endParaRPr lang="nl-NL" sz="1600" dirty="0"/>
          </a:p>
          <a:p>
            <a:r>
              <a:rPr lang="nl-NL" sz="1600" dirty="0" smtClean="0">
                <a:hlinkClick r:id="rId4"/>
              </a:rPr>
              <a:t>v.a.j.borghuis@tue.nl</a:t>
            </a:r>
            <a:r>
              <a:rPr lang="nl-NL" sz="1600" dirty="0" smtClean="0"/>
              <a:t> </a:t>
            </a:r>
          </a:p>
          <a:p>
            <a:endParaRPr lang="nl-NL" sz="1600" dirty="0"/>
          </a:p>
          <a:p>
            <a:r>
              <a:rPr lang="nl-NL" sz="1600" smtClean="0"/>
              <a:t>S.28</a:t>
            </a:r>
            <a:endParaRPr lang="en-US" sz="1600" dirty="0"/>
          </a:p>
          <a:p>
            <a:endParaRPr lang="nl-N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24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314" name="Picture 2" descr="http://cdn.morguefile.com/imageData/public/files/c/carygrant/05/l/1368372894fd6w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9000"/>
                    </a14:imgEffect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92546"/>
            <a:ext cx="9097061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9736" name="Text Box 8"/>
          <p:cNvSpPr txBox="1">
            <a:spLocks noChangeArrowheads="1"/>
          </p:cNvSpPr>
          <p:nvPr/>
        </p:nvSpPr>
        <p:spPr bwMode="auto">
          <a:xfrm>
            <a:off x="194400" y="914400"/>
            <a:ext cx="9274144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black box model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should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explain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</a:t>
            </a:r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essence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a body of data.</a:t>
            </a:r>
          </a:p>
          <a:p>
            <a:pPr algn="l" eaLnBrk="1" hangingPunct="1">
              <a:buFontTx/>
              <a:buNone/>
            </a:pP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Subtract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explained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part of the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data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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leave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little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initial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data.</a:t>
            </a:r>
          </a:p>
          <a:p>
            <a:pPr algn="l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 data (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x</a:t>
            </a:r>
            <a:r>
              <a:rPr lang="nl-NL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,y</a:t>
            </a:r>
            <a:r>
              <a:rPr lang="nl-NL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), ‘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explained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’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 model y=f(x), the part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left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over is</a:t>
            </a:r>
          </a:p>
          <a:p>
            <a:pPr algn="l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(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y</a:t>
            </a:r>
            <a:r>
              <a:rPr lang="nl-NL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i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-f(x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i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))</a:t>
            </a:r>
            <a:r>
              <a:rPr lang="nl-NL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2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(</a:t>
            </a:r>
            <a:r>
              <a:rPr lang="nl-NL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residue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). 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786790" y="22485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http://www.morguefile.com/archive/display/858060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94400" y="194400"/>
            <a:ext cx="835243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Black Box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models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114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314" name="Picture 2" descr="http://cdn.morguefile.com/imageData/public/files/c/carygrant/05/l/1368372894fd6w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9000"/>
                    </a14:imgEffect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92546"/>
            <a:ext cx="9097061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9736" name="Text Box 8"/>
          <p:cNvSpPr txBox="1">
            <a:spLocks noChangeArrowheads="1"/>
          </p:cNvSpPr>
          <p:nvPr/>
        </p:nvSpPr>
        <p:spPr bwMode="auto">
          <a:xfrm>
            <a:off x="194400" y="914400"/>
            <a:ext cx="9274144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black box model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should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explain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</a:t>
            </a:r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essence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a body of data.</a:t>
            </a:r>
          </a:p>
          <a:p>
            <a:pPr algn="l" eaLnBrk="1" hangingPunct="1">
              <a:buFontTx/>
              <a:buNone/>
            </a:pP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Subtract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explained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part of the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data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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leave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little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initial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data.</a:t>
            </a:r>
          </a:p>
          <a:p>
            <a:pPr algn="l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 data (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x</a:t>
            </a:r>
            <a:r>
              <a:rPr lang="nl-NL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,y</a:t>
            </a:r>
            <a:r>
              <a:rPr lang="nl-NL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), ‘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explained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’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 model y=f(x), the part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left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over is</a:t>
            </a:r>
          </a:p>
          <a:p>
            <a:pPr algn="l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(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y</a:t>
            </a:r>
            <a:r>
              <a:rPr lang="nl-NL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i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-f(x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i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))</a:t>
            </a:r>
            <a:r>
              <a:rPr lang="nl-NL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2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(</a:t>
            </a:r>
            <a:r>
              <a:rPr lang="nl-NL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residue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). 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786790" y="22485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http://www.morguefile.com/archive/display/858060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94400" y="194400"/>
            <a:ext cx="835243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Black Box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models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347864" y="2565724"/>
            <a:ext cx="5400600" cy="1877437"/>
          </a:xfrm>
          <a:prstGeom prst="rect">
            <a:avLst/>
          </a:prstGeom>
          <a:blipFill dpi="0" rotWithShape="1">
            <a:blip r:embed="rId6" cstate="print">
              <a:alphaModFix amt="59000"/>
            </a:blip>
            <a:srcRect/>
            <a:stretch>
              <a:fillRect/>
            </a:stretch>
          </a:blipFill>
          <a:ln w="127000">
            <a:solidFill>
              <a:schemeClr val="bg2">
                <a:lumMod val="75000"/>
              </a:schemeClr>
            </a:solidFill>
          </a:ln>
          <a:effectLst>
            <a:outerShdw blurRad="368300" dist="330200" dir="3300000" sx="102000" sy="102000" algn="ctr" rotWithShape="0">
              <a:srgbClr val="000000">
                <a:alpha val="6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numerical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residue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could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anything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How do we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residu is 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acceptable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not?</a:t>
            </a:r>
            <a:endParaRPr lang="nl-NL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108484" y="2356968"/>
            <a:ext cx="1878470" cy="461665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38000">
                <a:schemeClr val="bg2">
                  <a:lumMod val="9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</a:gradFill>
          <a:effectLst>
            <a:outerShdw blurRad="508000" dist="152400" dir="4500000" sx="88000" sy="88000" algn="ctr" rotWithShape="0">
              <a:srgbClr val="000000">
                <a:alpha val="54000"/>
              </a:srgbClr>
            </a:outerShdw>
          </a:effectLst>
          <a:scene3d>
            <a:camera prst="obliqueTop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069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314" name="Picture 2" descr="http://cdn.morguefile.com/imageData/public/files/c/carygrant/05/l/1368372894fd6w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9000"/>
                    </a14:imgEffect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92546"/>
            <a:ext cx="9097061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9736" name="Text Box 8"/>
          <p:cNvSpPr txBox="1">
            <a:spLocks noChangeArrowheads="1"/>
          </p:cNvSpPr>
          <p:nvPr/>
        </p:nvSpPr>
        <p:spPr bwMode="auto">
          <a:xfrm>
            <a:off x="194400" y="914400"/>
            <a:ext cx="9274144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black box model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should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explain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</a:t>
            </a:r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essence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a body of data.</a:t>
            </a:r>
          </a:p>
          <a:p>
            <a:pPr algn="l" eaLnBrk="1" hangingPunct="1">
              <a:buFontTx/>
              <a:buNone/>
            </a:pP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Subtract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explained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part of the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data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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leave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little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initial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data.</a:t>
            </a:r>
          </a:p>
          <a:p>
            <a:pPr algn="l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 data (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x</a:t>
            </a:r>
            <a:r>
              <a:rPr lang="nl-NL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,y</a:t>
            </a:r>
            <a:r>
              <a:rPr lang="nl-NL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), ‘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explained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’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 model y=f(x), the part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left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over is</a:t>
            </a:r>
          </a:p>
          <a:p>
            <a:pPr algn="l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(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y</a:t>
            </a:r>
            <a:r>
              <a:rPr lang="nl-NL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i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-f(x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i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))</a:t>
            </a:r>
            <a:r>
              <a:rPr lang="nl-NL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2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(</a:t>
            </a:r>
            <a:r>
              <a:rPr lang="nl-NL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residue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). 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  <a:p>
            <a:pPr algn="l" eaLnBrk="1" hangingPunct="1">
              <a:buFontTx/>
              <a:buNone/>
            </a:pP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  <a:p>
            <a:pPr algn="l" eaLnBrk="1" hangingPunct="1">
              <a:buFontTx/>
              <a:buNone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This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should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be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 small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compared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to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  <a:p>
            <a:pPr algn="l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(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y</a:t>
            </a:r>
            <a:r>
              <a:rPr lang="nl-NL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i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-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)</a:t>
            </a:r>
            <a:r>
              <a:rPr lang="nl-NL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2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 (=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what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you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would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 get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assuming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 </a:t>
            </a:r>
            <a:r>
              <a:rPr lang="nl-NL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no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functional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dependency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).</a:t>
            </a:r>
          </a:p>
          <a:p>
            <a:pPr algn="l" eaLnBrk="1" hangingPunct="1">
              <a:buFontTx/>
              <a:buNone/>
            </a:pP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  <a:p>
            <a:pPr algn="l" eaLnBrk="1" hangingPunct="1">
              <a:buFontTx/>
              <a:buNone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Therefore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: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confidence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 is high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iff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  <a:p>
            <a:pPr algn="l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(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y</a:t>
            </a:r>
            <a:r>
              <a:rPr lang="nl-NL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i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-f(x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i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))</a:t>
            </a:r>
            <a:r>
              <a:rPr lang="nl-NL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2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/ (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y</a:t>
            </a:r>
            <a:r>
              <a:rPr lang="nl-NL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i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-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)</a:t>
            </a:r>
            <a:r>
              <a:rPr lang="nl-NL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2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  is &lt;&lt;1.</a:t>
            </a:r>
          </a:p>
          <a:p>
            <a:pPr algn="l" eaLnBrk="1" hangingPunct="1">
              <a:buFontTx/>
              <a:buNone/>
            </a:pPr>
            <a:endParaRPr lang="nl-NL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786790" y="22485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http://www.morguefile.com/archive/display/858060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94400" y="194400"/>
            <a:ext cx="835243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Black Box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models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531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6" name="Text Box 8"/>
          <p:cNvSpPr txBox="1">
            <a:spLocks noChangeArrowheads="1"/>
          </p:cNvSpPr>
          <p:nvPr/>
        </p:nvSpPr>
        <p:spPr bwMode="auto">
          <a:xfrm>
            <a:off x="194400" y="914400"/>
            <a:ext cx="799122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black box model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distinctive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is: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distinguish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input sets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intuitively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distinct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94400" y="194400"/>
            <a:ext cx="835243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Black Box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models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20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7835" name="Picture 11" descr="800px-Anscombe's_quartet_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55726"/>
            <a:ext cx="5364163" cy="278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9736" name="Text Box 8"/>
          <p:cNvSpPr txBox="1">
            <a:spLocks noChangeArrowheads="1"/>
          </p:cNvSpPr>
          <p:nvPr/>
        </p:nvSpPr>
        <p:spPr bwMode="auto">
          <a:xfrm>
            <a:off x="194400" y="914400"/>
            <a:ext cx="8842096" cy="168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variance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least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squares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distinctive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1" hangingPunct="1">
              <a:buFontTx/>
              <a:buNone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Anscombe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(1973)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constructed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distinct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 sets with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equal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variance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least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square fits.</a:t>
            </a:r>
          </a:p>
          <a:p>
            <a:pPr algn="l" eaLnBrk="1" hangingPunct="1">
              <a:buFontTx/>
              <a:buNone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Hasty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‘these sets are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similar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... not!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1" hangingPunct="1">
              <a:buFontTx/>
              <a:buNone/>
            </a:pPr>
            <a:endParaRPr lang="nl-NL" sz="20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" charset="2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94400" y="194400"/>
            <a:ext cx="835243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Black Box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models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881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27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28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42" name="Picture 2" descr="http://cdn.morguefile.com/imageData/public/files/j/jzlomek/preview/fldr_2008_11_16/file00015560425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31000"/>
                    </a14:imgEffect>
                    <a14:imgEffect>
                      <a14:brightnessContrast brigh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92"/>
          <a:stretch/>
        </p:blipFill>
        <p:spPr bwMode="auto">
          <a:xfrm>
            <a:off x="0" y="-2967"/>
            <a:ext cx="9144000" cy="514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3" name="Picture 11" descr="hardlope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87787" y="1315215"/>
            <a:ext cx="5292725" cy="184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5" name="Line 13"/>
          <p:cNvSpPr>
            <a:spLocks noChangeShapeType="1"/>
          </p:cNvSpPr>
          <p:nvPr/>
        </p:nvSpPr>
        <p:spPr bwMode="auto">
          <a:xfrm>
            <a:off x="4912386" y="1539646"/>
            <a:ext cx="2808287" cy="75604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Rechthoek 1"/>
          <p:cNvSpPr/>
          <p:nvPr/>
        </p:nvSpPr>
        <p:spPr>
          <a:xfrm>
            <a:off x="7978370" y="1917669"/>
            <a:ext cx="1202142" cy="870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736" name="Text Box 8"/>
          <p:cNvSpPr txBox="1">
            <a:spLocks noChangeArrowheads="1"/>
          </p:cNvSpPr>
          <p:nvPr/>
        </p:nvSpPr>
        <p:spPr bwMode="auto">
          <a:xfrm>
            <a:off x="194400" y="914400"/>
            <a:ext cx="3743325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indent="0" algn="l" eaLnBrk="1" hangingPunct="1"/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Raw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data is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reasonably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well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explained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by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lin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least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squares fit (low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residue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).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  <a:p>
            <a:pPr marL="0" indent="0" algn="l" eaLnBrk="1" hangingPunct="1"/>
            <a:endParaRPr lang="nl-NL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l" eaLnBrk="1" hangingPunct="1"/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Challenge hypothesis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that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raw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data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stems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from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one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set. Cluster analysis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reveals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two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sets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nl-NL" sz="2000" baseline="-25000" dirty="0">
              <a:sym typeface="Symbol" pitchFamily="1" charset="2"/>
            </a:endParaRPr>
          </a:p>
        </p:txBody>
      </p:sp>
      <p:sp>
        <p:nvSpPr>
          <p:cNvPr id="3" name="Rechthoek 2"/>
          <p:cNvSpPr/>
          <p:nvPr/>
        </p:nvSpPr>
        <p:spPr>
          <a:xfrm rot="16200000">
            <a:off x="6750278" y="2855319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http://www.morguefile.com/archive/display/193424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94400" y="194400"/>
            <a:ext cx="835243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Black Box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models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533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9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97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5" grpId="0" animBg="1"/>
      <p:bldP spid="2" grpId="0" animBg="1"/>
      <p:bldP spid="2" grpId="1" animBg="1"/>
      <p:bldP spid="329736" grpId="0" uiExpand="1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cdn.morguefile.com/imageData/public/files/j/jzlomek/preview/fldr_2008_11_16/file00015560425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1000"/>
                    </a14:imgEffect>
                    <a14:imgEffect>
                      <a14:brightnessContrast brigh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92"/>
          <a:stretch/>
        </p:blipFill>
        <p:spPr bwMode="auto">
          <a:xfrm>
            <a:off x="0" y="-2967"/>
            <a:ext cx="9144000" cy="514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27" name="Afbeelding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28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9736" name="Text Box 8"/>
          <p:cNvSpPr txBox="1">
            <a:spLocks noChangeArrowheads="1"/>
          </p:cNvSpPr>
          <p:nvPr/>
        </p:nvSpPr>
        <p:spPr bwMode="auto">
          <a:xfrm>
            <a:off x="194400" y="914400"/>
            <a:ext cx="3743325" cy="472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indent="0" algn="l" eaLnBrk="1" hangingPunct="1"/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Raw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data is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reasonably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well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explained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by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lin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least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squares fit (low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residue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).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  <a:p>
            <a:pPr marL="0" indent="0" algn="l" eaLnBrk="1" hangingPunct="1"/>
            <a:endParaRPr lang="nl-NL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l" eaLnBrk="1" hangingPunct="1"/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Challenge hypothesis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that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raw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data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stems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from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one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set. Cluster analysis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reveals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two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sets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0" indent="0" algn="l" eaLnBrk="1" hangingPunct="1"/>
            <a:endParaRPr lang="nl-NL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l" eaLnBrk="1" hangingPunct="1"/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Conclusion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1: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women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will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overtake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men in  2050 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  <a:p>
            <a:pPr marL="0" indent="0" algn="l" eaLnBrk="1" hangingPunct="1"/>
            <a:endParaRPr lang="nl-NL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l" eaLnBrk="1" hangingPunct="1"/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Conclusion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2: men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will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break 0 second record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around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2200 ?</a:t>
            </a:r>
          </a:p>
          <a:p>
            <a:pPr algn="l" eaLnBrk="1" hangingPunct="1">
              <a:spcBef>
                <a:spcPct val="50000"/>
              </a:spcBef>
              <a:spcAft>
                <a:spcPct val="10000"/>
              </a:spcAft>
              <a:buFontTx/>
              <a:buNone/>
            </a:pPr>
            <a:endParaRPr lang="nl-NL" sz="1800" dirty="0"/>
          </a:p>
          <a:p>
            <a:pPr algn="l" eaLnBrk="1" hangingPunct="1">
              <a:spcBef>
                <a:spcPct val="50000"/>
              </a:spcBef>
              <a:spcAft>
                <a:spcPct val="10000"/>
              </a:spcAft>
              <a:buFontTx/>
              <a:buNone/>
            </a:pPr>
            <a:endParaRPr lang="nl-NL" sz="1800" baseline="-25000" dirty="0">
              <a:sym typeface="Symbol" pitchFamily="1" charset="2"/>
            </a:endParaRPr>
          </a:p>
        </p:txBody>
      </p:sp>
      <p:pic>
        <p:nvPicPr>
          <p:cNvPr id="79883" name="Picture 11" descr="hardlop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7" y="1315215"/>
            <a:ext cx="5292725" cy="36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6" name="Line 14"/>
          <p:cNvSpPr>
            <a:spLocks noChangeShapeType="1"/>
          </p:cNvSpPr>
          <p:nvPr/>
        </p:nvSpPr>
        <p:spPr bwMode="auto">
          <a:xfrm>
            <a:off x="8475329" y="4866398"/>
            <a:ext cx="1081087" cy="36964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9888" name="Line 16"/>
          <p:cNvSpPr>
            <a:spLocks noChangeShapeType="1"/>
          </p:cNvSpPr>
          <p:nvPr/>
        </p:nvSpPr>
        <p:spPr bwMode="auto">
          <a:xfrm>
            <a:off x="8748464" y="3651648"/>
            <a:ext cx="0" cy="1491853"/>
          </a:xfrm>
          <a:prstGeom prst="line">
            <a:avLst/>
          </a:prstGeom>
          <a:noFill/>
          <a:ln w="38100" cap="rnd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4343400" y="3248025"/>
            <a:ext cx="4495800" cy="1724025"/>
          </a:xfrm>
          <a:custGeom>
            <a:avLst/>
            <a:gdLst>
              <a:gd name="T0" fmla="*/ 304800 w 4495799"/>
              <a:gd name="T1" fmla="*/ 12700 h 2298700"/>
              <a:gd name="T2" fmla="*/ 1571626 w 4495799"/>
              <a:gd name="T3" fmla="*/ 860425 h 2298700"/>
              <a:gd name="T4" fmla="*/ 4495801 w 4495799"/>
              <a:gd name="T5" fmla="*/ 1612900 h 2298700"/>
              <a:gd name="T6" fmla="*/ 3733804 w 4495799"/>
              <a:gd name="T7" fmla="*/ 2298700 h 2298700"/>
              <a:gd name="T8" fmla="*/ 1466852 w 4495799"/>
              <a:gd name="T9" fmla="*/ 1003302 h 2298700"/>
              <a:gd name="T10" fmla="*/ 0 w 4495799"/>
              <a:gd name="T11" fmla="*/ 698500 h 2298700"/>
              <a:gd name="T12" fmla="*/ 304800 w 4495799"/>
              <a:gd name="T13" fmla="*/ 12700 h 22987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495799"/>
              <a:gd name="T22" fmla="*/ 0 h 2298700"/>
              <a:gd name="T23" fmla="*/ 4495799 w 4495799"/>
              <a:gd name="T24" fmla="*/ 2298700 h 22987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495799" h="2298700">
                <a:moveTo>
                  <a:pt x="304800" y="12700"/>
                </a:moveTo>
                <a:cubicBezTo>
                  <a:pt x="571500" y="0"/>
                  <a:pt x="873124" y="593725"/>
                  <a:pt x="1571624" y="860425"/>
                </a:cubicBezTo>
                <a:cubicBezTo>
                  <a:pt x="2270124" y="1127125"/>
                  <a:pt x="4273549" y="1350963"/>
                  <a:pt x="4495799" y="1612900"/>
                </a:cubicBezTo>
                <a:cubicBezTo>
                  <a:pt x="4479924" y="1922462"/>
                  <a:pt x="4035424" y="2022475"/>
                  <a:pt x="3733799" y="2298700"/>
                </a:cubicBezTo>
                <a:cubicBezTo>
                  <a:pt x="3327399" y="2222500"/>
                  <a:pt x="2089150" y="1270002"/>
                  <a:pt x="1466850" y="1003302"/>
                </a:cubicBezTo>
                <a:cubicBezTo>
                  <a:pt x="844550" y="736602"/>
                  <a:pt x="231775" y="884237"/>
                  <a:pt x="0" y="698500"/>
                </a:cubicBezTo>
                <a:cubicBezTo>
                  <a:pt x="25400" y="360363"/>
                  <a:pt x="114300" y="244475"/>
                  <a:pt x="304800" y="12700"/>
                </a:cubicBezTo>
                <a:close/>
              </a:path>
            </a:pathLst>
          </a:cu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 rot="-703037">
            <a:off x="3921125" y="3295650"/>
            <a:ext cx="4495800" cy="1724025"/>
          </a:xfrm>
          <a:custGeom>
            <a:avLst/>
            <a:gdLst>
              <a:gd name="T0" fmla="*/ 304800 w 4495799"/>
              <a:gd name="T1" fmla="*/ 12700 h 2298700"/>
              <a:gd name="T2" fmla="*/ 1687545 w 4495799"/>
              <a:gd name="T3" fmla="*/ 915622 h 2298700"/>
              <a:gd name="T4" fmla="*/ 4495801 w 4495799"/>
              <a:gd name="T5" fmla="*/ 1612900 h 2298700"/>
              <a:gd name="T6" fmla="*/ 3733804 w 4495799"/>
              <a:gd name="T7" fmla="*/ 2298700 h 2298700"/>
              <a:gd name="T8" fmla="*/ 1501913 w 4495799"/>
              <a:gd name="T9" fmla="*/ 1013309 h 2298700"/>
              <a:gd name="T10" fmla="*/ 0 w 4495799"/>
              <a:gd name="T11" fmla="*/ 698500 h 2298700"/>
              <a:gd name="T12" fmla="*/ 304800 w 4495799"/>
              <a:gd name="T13" fmla="*/ 12700 h 22987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495799"/>
              <a:gd name="T22" fmla="*/ 0 h 2298700"/>
              <a:gd name="T23" fmla="*/ 4495799 w 4495799"/>
              <a:gd name="T24" fmla="*/ 2298700 h 22987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495799" h="2298700">
                <a:moveTo>
                  <a:pt x="304800" y="12700"/>
                </a:moveTo>
                <a:cubicBezTo>
                  <a:pt x="571500" y="0"/>
                  <a:pt x="989043" y="648922"/>
                  <a:pt x="1687543" y="915622"/>
                </a:cubicBezTo>
                <a:cubicBezTo>
                  <a:pt x="2386043" y="1182322"/>
                  <a:pt x="4273549" y="1350963"/>
                  <a:pt x="4495799" y="1612900"/>
                </a:cubicBezTo>
                <a:cubicBezTo>
                  <a:pt x="4479924" y="1922462"/>
                  <a:pt x="4035424" y="2022475"/>
                  <a:pt x="3733799" y="2298700"/>
                </a:cubicBezTo>
                <a:cubicBezTo>
                  <a:pt x="3327399" y="2222500"/>
                  <a:pt x="2343833" y="1393654"/>
                  <a:pt x="1501911" y="1013309"/>
                </a:cubicBezTo>
                <a:cubicBezTo>
                  <a:pt x="731976" y="754899"/>
                  <a:pt x="231775" y="884237"/>
                  <a:pt x="0" y="698500"/>
                </a:cubicBezTo>
                <a:cubicBezTo>
                  <a:pt x="25400" y="360363"/>
                  <a:pt x="114300" y="244475"/>
                  <a:pt x="304800" y="12700"/>
                </a:cubicBezTo>
                <a:close/>
              </a:path>
            </a:pathLst>
          </a:cu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>
            <a:off x="7596189" y="4569619"/>
            <a:ext cx="948954" cy="316706"/>
          </a:xfrm>
          <a:prstGeom prst="line">
            <a:avLst/>
          </a:prstGeom>
          <a:noFill/>
          <a:ln w="508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" name="Rechte verbindingslijn 2"/>
          <p:cNvCxnSpPr/>
          <p:nvPr/>
        </p:nvCxnSpPr>
        <p:spPr>
          <a:xfrm>
            <a:off x="7164288" y="3651648"/>
            <a:ext cx="0" cy="172841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hoek 18"/>
          <p:cNvSpPr/>
          <p:nvPr/>
        </p:nvSpPr>
        <p:spPr>
          <a:xfrm rot="16200000">
            <a:off x="6750278" y="2855319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http://www.morguefile.com/archive/display/193424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94400" y="194400"/>
            <a:ext cx="835243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Black Box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models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366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97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97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6" grpId="0" uiExpand="1" build="p" bldLvl="5"/>
      <p:bldP spid="79886" grpId="0" animBg="1"/>
      <p:bldP spid="79888" grpId="0" animBg="1"/>
      <p:bldP spid="24" grpId="0" animBg="1"/>
      <p:bldP spid="25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192734" y="195486"/>
            <a:ext cx="7992888" cy="46474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Summary:</a:t>
            </a:r>
          </a:p>
          <a:p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box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models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involve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aggregation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often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(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least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squares) </a:t>
            </a:r>
            <a:r>
              <a:rPr lang="nl-N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minimizing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residues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Values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(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,, </a:t>
            </a:r>
            <a:r>
              <a:rPr lang="nl-NL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residue)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don’t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give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a full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characterisation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of the data;</a:t>
            </a: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residual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error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: how much of the behavior of the data is captured in the model?</a:t>
            </a: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Distinctiveness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(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more on distinctiveness in chapter 7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):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how well can the model distinguish between different modeled systems?</a:t>
            </a:r>
          </a:p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Common sense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: how plausible are conclusions, drawn from a black box model?</a:t>
            </a:r>
          </a:p>
          <a:p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</p:txBody>
      </p:sp>
      <p:grpSp>
        <p:nvGrpSpPr>
          <p:cNvPr id="15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6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7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057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9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0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32"/>
          <p:cNvGrpSpPr>
            <a:grpSpLocks/>
          </p:cNvGrpSpPr>
          <p:nvPr/>
        </p:nvGrpSpPr>
        <p:grpSpPr bwMode="auto">
          <a:xfrm>
            <a:off x="2854326" y="2550319"/>
            <a:ext cx="2644775" cy="1965722"/>
            <a:chOff x="3663" y="1480"/>
            <a:chExt cx="1666" cy="16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4063" y="1480"/>
              <a:ext cx="1240" cy="322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3663" y="1532"/>
              <a:ext cx="6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define</a:t>
              </a:r>
              <a:endParaRPr lang="nl-NL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4059" y="1812"/>
              <a:ext cx="1240" cy="321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3666" y="1874"/>
              <a:ext cx="62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conceptualize</a:t>
              </a: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4059" y="2810"/>
              <a:ext cx="1240" cy="321"/>
            </a:xfrm>
            <a:prstGeom prst="ellipse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666" y="2940"/>
              <a:ext cx="6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conclude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3666" y="2582"/>
              <a:ext cx="6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execute</a:t>
              </a:r>
            </a:p>
          </p:txBody>
        </p:sp>
        <p:sp>
          <p:nvSpPr>
            <p:cNvPr id="21" name="Oval 28"/>
            <p:cNvSpPr>
              <a:spLocks noChangeArrowheads="1"/>
            </p:cNvSpPr>
            <p:nvPr/>
          </p:nvSpPr>
          <p:spPr bwMode="auto">
            <a:xfrm>
              <a:off x="4059" y="2477"/>
              <a:ext cx="1240" cy="321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Oval 14"/>
            <p:cNvSpPr>
              <a:spLocks noChangeArrowheads="1"/>
            </p:cNvSpPr>
            <p:nvPr/>
          </p:nvSpPr>
          <p:spPr bwMode="auto">
            <a:xfrm>
              <a:off x="4059" y="2145"/>
              <a:ext cx="1240" cy="321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3666" y="2238"/>
              <a:ext cx="6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formalize</a:t>
              </a:r>
            </a:p>
          </p:txBody>
        </p:sp>
        <p:sp>
          <p:nvSpPr>
            <p:cNvPr id="24" name="Text Box 43"/>
            <p:cNvSpPr txBox="1">
              <a:spLocks noChangeArrowheads="1"/>
            </p:cNvSpPr>
            <p:nvPr/>
          </p:nvSpPr>
          <p:spPr bwMode="auto">
            <a:xfrm>
              <a:off x="4459" y="1498"/>
              <a:ext cx="47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1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formulate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80975" indent="-180975" algn="l">
                <a:lnSpc>
                  <a:spcPts val="1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purpose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Text Box 44"/>
            <p:cNvSpPr txBox="1">
              <a:spLocks noChangeArrowheads="1"/>
            </p:cNvSpPr>
            <p:nvPr/>
          </p:nvSpPr>
          <p:spPr bwMode="auto">
            <a:xfrm>
              <a:off x="4195" y="1842"/>
              <a:ext cx="47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9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identify</a:t>
              </a:r>
            </a:p>
            <a:p>
              <a:pPr marL="180975" indent="-180975" algn="l">
                <a:lnSpc>
                  <a:spcPts val="9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entities</a:t>
              </a:r>
            </a:p>
          </p:txBody>
        </p:sp>
        <p:sp>
          <p:nvSpPr>
            <p:cNvPr id="26" name="Text Box 45"/>
            <p:cNvSpPr txBox="1">
              <a:spLocks noChangeArrowheads="1"/>
            </p:cNvSpPr>
            <p:nvPr/>
          </p:nvSpPr>
          <p:spPr bwMode="auto">
            <a:xfrm>
              <a:off x="4855" y="1844"/>
              <a:ext cx="47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9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choose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80975" indent="-180975" algn="l">
                <a:lnSpc>
                  <a:spcPts val="9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relations</a:t>
              </a:r>
            </a:p>
          </p:txBody>
        </p:sp>
        <p:sp>
          <p:nvSpPr>
            <p:cNvPr id="27" name="Text Box 46"/>
            <p:cNvSpPr txBox="1">
              <a:spLocks noChangeArrowheads="1"/>
            </p:cNvSpPr>
            <p:nvPr/>
          </p:nvSpPr>
          <p:spPr bwMode="auto">
            <a:xfrm>
              <a:off x="4195" y="2227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obtain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values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Text Box 47"/>
            <p:cNvSpPr txBox="1">
              <a:spLocks noChangeArrowheads="1"/>
            </p:cNvSpPr>
            <p:nvPr/>
          </p:nvSpPr>
          <p:spPr bwMode="auto">
            <a:xfrm>
              <a:off x="4855" y="2227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formalize</a:t>
              </a: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relations</a:t>
              </a:r>
            </a:p>
          </p:txBody>
        </p:sp>
        <p:sp>
          <p:nvSpPr>
            <p:cNvPr id="29" name="Text Box 48"/>
            <p:cNvSpPr txBox="1">
              <a:spLocks noChangeArrowheads="1"/>
            </p:cNvSpPr>
            <p:nvPr/>
          </p:nvSpPr>
          <p:spPr bwMode="auto">
            <a:xfrm>
              <a:off x="4195" y="2554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operate</a:t>
              </a: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model</a:t>
              </a:r>
            </a:p>
          </p:txBody>
        </p:sp>
        <p:sp>
          <p:nvSpPr>
            <p:cNvPr id="30" name="Text Box 49"/>
            <p:cNvSpPr txBox="1">
              <a:spLocks noChangeArrowheads="1"/>
            </p:cNvSpPr>
            <p:nvPr/>
          </p:nvSpPr>
          <p:spPr bwMode="auto">
            <a:xfrm>
              <a:off x="4855" y="2554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obtain</a:t>
              </a: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result</a:t>
              </a:r>
            </a:p>
          </p:txBody>
        </p:sp>
        <p:sp>
          <p:nvSpPr>
            <p:cNvPr id="31" name="Text Box 50"/>
            <p:cNvSpPr txBox="1">
              <a:spLocks noChangeArrowheads="1"/>
            </p:cNvSpPr>
            <p:nvPr/>
          </p:nvSpPr>
          <p:spPr bwMode="auto">
            <a:xfrm>
              <a:off x="4195" y="2882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present</a:t>
              </a: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result</a:t>
              </a:r>
            </a:p>
          </p:txBody>
        </p:sp>
        <p:sp>
          <p:nvSpPr>
            <p:cNvPr id="32" name="Text Box 51"/>
            <p:cNvSpPr txBox="1">
              <a:spLocks noChangeArrowheads="1"/>
            </p:cNvSpPr>
            <p:nvPr/>
          </p:nvSpPr>
          <p:spPr bwMode="auto">
            <a:xfrm>
              <a:off x="4855" y="2882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interpret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result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4" name="Text Box 139"/>
          <p:cNvSpPr txBox="1">
            <a:spLocks noChangeArrowheads="1"/>
          </p:cNvSpPr>
          <p:nvPr/>
        </p:nvSpPr>
        <p:spPr bwMode="auto">
          <a:xfrm>
            <a:off x="2808312" y="1995686"/>
            <a:ext cx="47160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Reflection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interpret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" name="Groep 1"/>
          <p:cNvGrpSpPr/>
          <p:nvPr/>
        </p:nvGrpSpPr>
        <p:grpSpPr>
          <a:xfrm>
            <a:off x="5500083" y="2612232"/>
            <a:ext cx="2199325" cy="1918942"/>
            <a:chOff x="4932363" y="1563688"/>
            <a:chExt cx="4211637" cy="3074047"/>
          </a:xfrm>
        </p:grpSpPr>
        <p:grpSp>
          <p:nvGrpSpPr>
            <p:cNvPr id="35" name="Group 68"/>
            <p:cNvGrpSpPr>
              <a:grpSpLocks/>
            </p:cNvGrpSpPr>
            <p:nvPr/>
          </p:nvGrpSpPr>
          <p:grpSpPr bwMode="auto">
            <a:xfrm>
              <a:off x="4932363" y="1563688"/>
              <a:ext cx="4211637" cy="622449"/>
              <a:chOff x="3107" y="1642"/>
              <a:chExt cx="2653" cy="523"/>
            </a:xfrm>
          </p:grpSpPr>
          <p:sp>
            <p:nvSpPr>
              <p:cNvPr id="36" name="AutoShape 33"/>
              <p:cNvSpPr>
                <a:spLocks noChangeArrowheads="1"/>
              </p:cNvSpPr>
              <p:nvPr/>
            </p:nvSpPr>
            <p:spPr bwMode="auto">
              <a:xfrm>
                <a:off x="3107" y="1642"/>
                <a:ext cx="1088" cy="408"/>
              </a:xfrm>
              <a:prstGeom prst="rightArrow">
                <a:avLst>
                  <a:gd name="adj1" fmla="val 50000"/>
                  <a:gd name="adj2" fmla="val 66667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FF9A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endParaRPr lang="nl-NL" sz="800"/>
              </a:p>
            </p:txBody>
          </p:sp>
          <p:sp>
            <p:nvSpPr>
              <p:cNvPr id="37" name="Text Box 36"/>
              <p:cNvSpPr txBox="1">
                <a:spLocks noChangeArrowheads="1"/>
              </p:cNvSpPr>
              <p:nvPr/>
            </p:nvSpPr>
            <p:spPr bwMode="auto">
              <a:xfrm>
                <a:off x="4195" y="1751"/>
                <a:ext cx="1565" cy="414"/>
              </a:xfrm>
              <a:prstGeom prst="rect">
                <a:avLst/>
              </a:prstGeom>
              <a:solidFill>
                <a:srgbClr val="FFCC99">
                  <a:alpha val="8196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180975" indent="-180975">
                  <a:spcBef>
                    <a:spcPct val="50000"/>
                  </a:spcBef>
                </a:pPr>
                <a:r>
                  <a:rPr lang="nl-NL" sz="800"/>
                  <a:t>Right problem?</a:t>
                </a:r>
              </a:p>
              <a:p>
                <a:pPr marL="180975" indent="-180975">
                  <a:spcBef>
                    <a:spcPct val="50000"/>
                  </a:spcBef>
                </a:pPr>
                <a:r>
                  <a:rPr lang="nl-NL" sz="800"/>
                  <a:t>(problem validation)</a:t>
                </a:r>
              </a:p>
            </p:txBody>
          </p:sp>
        </p:grpSp>
        <p:grpSp>
          <p:nvGrpSpPr>
            <p:cNvPr id="38" name="Group 62"/>
            <p:cNvGrpSpPr>
              <a:grpSpLocks/>
            </p:cNvGrpSpPr>
            <p:nvPr/>
          </p:nvGrpSpPr>
          <p:grpSpPr bwMode="auto">
            <a:xfrm>
              <a:off x="4932363" y="2284412"/>
              <a:ext cx="4211637" cy="492468"/>
              <a:chOff x="3107" y="1752"/>
              <a:chExt cx="2653" cy="414"/>
            </a:xfrm>
          </p:grpSpPr>
          <p:sp>
            <p:nvSpPr>
              <p:cNvPr id="39" name="AutoShape 33"/>
              <p:cNvSpPr>
                <a:spLocks noChangeArrowheads="1"/>
              </p:cNvSpPr>
              <p:nvPr/>
            </p:nvSpPr>
            <p:spPr bwMode="auto">
              <a:xfrm>
                <a:off x="3107" y="1752"/>
                <a:ext cx="1088" cy="408"/>
              </a:xfrm>
              <a:prstGeom prst="rightArrow">
                <a:avLst>
                  <a:gd name="adj1" fmla="val 50000"/>
                  <a:gd name="adj2" fmla="val 66667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FF9A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endParaRPr lang="nl-NL" sz="800"/>
              </a:p>
            </p:txBody>
          </p:sp>
          <p:sp>
            <p:nvSpPr>
              <p:cNvPr id="40" name="Text Box 36"/>
              <p:cNvSpPr txBox="1">
                <a:spLocks noChangeArrowheads="1"/>
              </p:cNvSpPr>
              <p:nvPr/>
            </p:nvSpPr>
            <p:spPr bwMode="auto">
              <a:xfrm>
                <a:off x="4195" y="1752"/>
                <a:ext cx="1565" cy="414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180975" indent="-180975">
                  <a:spcBef>
                    <a:spcPct val="50000"/>
                  </a:spcBef>
                </a:pPr>
                <a:r>
                  <a:rPr lang="nl-NL" sz="800"/>
                  <a:t>Right concepts?</a:t>
                </a:r>
              </a:p>
              <a:p>
                <a:pPr marL="180975" indent="-180975">
                  <a:spcBef>
                    <a:spcPct val="50000"/>
                  </a:spcBef>
                </a:pPr>
                <a:r>
                  <a:rPr lang="nl-NL" sz="800"/>
                  <a:t>(concepts validation)</a:t>
                </a:r>
              </a:p>
            </p:txBody>
          </p:sp>
        </p:grpSp>
        <p:grpSp>
          <p:nvGrpSpPr>
            <p:cNvPr id="41" name="Group 37"/>
            <p:cNvGrpSpPr>
              <a:grpSpLocks/>
            </p:cNvGrpSpPr>
            <p:nvPr/>
          </p:nvGrpSpPr>
          <p:grpSpPr bwMode="auto">
            <a:xfrm>
              <a:off x="4932363" y="2859087"/>
              <a:ext cx="4211637" cy="556970"/>
              <a:chOff x="3107" y="2341"/>
              <a:chExt cx="2653" cy="468"/>
            </a:xfrm>
          </p:grpSpPr>
          <p:sp>
            <p:nvSpPr>
              <p:cNvPr id="42" name="AutoShape 33"/>
              <p:cNvSpPr>
                <a:spLocks noChangeArrowheads="1"/>
              </p:cNvSpPr>
              <p:nvPr/>
            </p:nvSpPr>
            <p:spPr bwMode="auto">
              <a:xfrm>
                <a:off x="3107" y="2401"/>
                <a:ext cx="1088" cy="408"/>
              </a:xfrm>
              <a:prstGeom prst="rightArrow">
                <a:avLst>
                  <a:gd name="adj1" fmla="val 50000"/>
                  <a:gd name="adj2" fmla="val 66667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FF9A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endParaRPr lang="nl-NL" sz="800"/>
              </a:p>
            </p:txBody>
          </p:sp>
          <p:sp>
            <p:nvSpPr>
              <p:cNvPr id="43" name="Text Box 36"/>
              <p:cNvSpPr txBox="1">
                <a:spLocks noChangeArrowheads="1"/>
              </p:cNvSpPr>
              <p:nvPr/>
            </p:nvSpPr>
            <p:spPr bwMode="auto">
              <a:xfrm>
                <a:off x="4195" y="2341"/>
                <a:ext cx="1565" cy="414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180975" indent="-180975">
                  <a:spcBef>
                    <a:spcPct val="50000"/>
                  </a:spcBef>
                </a:pPr>
                <a:r>
                  <a:rPr lang="nl-NL" sz="800"/>
                  <a:t>Right model?</a:t>
                </a:r>
              </a:p>
              <a:p>
                <a:pPr marL="180975" indent="-180975">
                  <a:spcBef>
                    <a:spcPct val="50000"/>
                  </a:spcBef>
                </a:pPr>
                <a:r>
                  <a:rPr lang="nl-NL" sz="800"/>
                  <a:t>(model verification)</a:t>
                </a:r>
              </a:p>
            </p:txBody>
          </p:sp>
        </p:grpSp>
        <p:grpSp>
          <p:nvGrpSpPr>
            <p:cNvPr id="44" name="Group 39"/>
            <p:cNvGrpSpPr>
              <a:grpSpLocks/>
            </p:cNvGrpSpPr>
            <p:nvPr/>
          </p:nvGrpSpPr>
          <p:grpSpPr bwMode="auto">
            <a:xfrm>
              <a:off x="4932363" y="3435344"/>
              <a:ext cx="4211637" cy="601301"/>
              <a:chOff x="3107" y="2886"/>
              <a:chExt cx="2653" cy="504"/>
            </a:xfrm>
          </p:grpSpPr>
          <p:sp>
            <p:nvSpPr>
              <p:cNvPr id="45" name="AutoShape 34"/>
              <p:cNvSpPr>
                <a:spLocks noChangeArrowheads="1"/>
              </p:cNvSpPr>
              <p:nvPr/>
            </p:nvSpPr>
            <p:spPr bwMode="auto">
              <a:xfrm>
                <a:off x="3107" y="2982"/>
                <a:ext cx="1088" cy="408"/>
              </a:xfrm>
              <a:prstGeom prst="rightArrow">
                <a:avLst>
                  <a:gd name="adj1" fmla="val 50000"/>
                  <a:gd name="adj2" fmla="val 66667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FF9A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endParaRPr lang="nl-NL" sz="800"/>
              </a:p>
            </p:txBody>
          </p:sp>
          <p:sp>
            <p:nvSpPr>
              <p:cNvPr id="46" name="Text Box 38"/>
              <p:cNvSpPr txBox="1">
                <a:spLocks noChangeArrowheads="1"/>
              </p:cNvSpPr>
              <p:nvPr/>
            </p:nvSpPr>
            <p:spPr bwMode="auto">
              <a:xfrm>
                <a:off x="4195" y="2886"/>
                <a:ext cx="1565" cy="413"/>
              </a:xfrm>
              <a:prstGeom prst="rect">
                <a:avLst/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180975" indent="-180975">
                  <a:spcBef>
                    <a:spcPct val="50000"/>
                  </a:spcBef>
                </a:pPr>
                <a:r>
                  <a:rPr lang="nl-NL" sz="800"/>
                  <a:t>Right outcome?</a:t>
                </a:r>
              </a:p>
              <a:p>
                <a:pPr marL="180975" indent="-180975">
                  <a:spcBef>
                    <a:spcPct val="50000"/>
                  </a:spcBef>
                </a:pPr>
                <a:r>
                  <a:rPr lang="nl-NL" sz="800"/>
                  <a:t>(outcome verification)</a:t>
                </a:r>
              </a:p>
            </p:txBody>
          </p:sp>
        </p:grpSp>
        <p:sp>
          <p:nvSpPr>
            <p:cNvPr id="47" name="AutoShape 35"/>
            <p:cNvSpPr>
              <a:spLocks noChangeArrowheads="1"/>
            </p:cNvSpPr>
            <p:nvPr/>
          </p:nvSpPr>
          <p:spPr bwMode="auto">
            <a:xfrm>
              <a:off x="4932363" y="4151960"/>
              <a:ext cx="1727200" cy="485775"/>
            </a:xfrm>
            <a:prstGeom prst="rightArrow">
              <a:avLst>
                <a:gd name="adj1" fmla="val 50000"/>
                <a:gd name="adj2" fmla="val 66667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rgbClr val="FF9A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 sz="800"/>
            </a:p>
          </p:txBody>
        </p:sp>
        <p:sp>
          <p:nvSpPr>
            <p:cNvPr id="48" name="Text Box 40"/>
            <p:cNvSpPr txBox="1">
              <a:spLocks noChangeArrowheads="1"/>
            </p:cNvSpPr>
            <p:nvPr/>
          </p:nvSpPr>
          <p:spPr bwMode="auto">
            <a:xfrm>
              <a:off x="6657977" y="3957638"/>
              <a:ext cx="2484438" cy="493043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180975" indent="-180975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nl-NL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+mn-cs"/>
                </a:rPr>
                <a:t>Right </a:t>
              </a:r>
              <a:r>
                <a:rPr lang="nl-NL" sz="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+mn-cs"/>
                </a:rPr>
                <a:t>answer</a:t>
              </a:r>
              <a:r>
                <a:rPr lang="nl-NL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+mn-cs"/>
                </a:rPr>
                <a:t>?</a:t>
              </a:r>
            </a:p>
            <a:p>
              <a:pPr marL="180975" indent="-180975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nl-NL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+mn-cs"/>
                </a:rPr>
                <a:t>(</a:t>
              </a:r>
              <a:r>
                <a:rPr lang="nl-NL" sz="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+mn-cs"/>
                </a:rPr>
                <a:t>answer</a:t>
              </a:r>
              <a:r>
                <a:rPr lang="nl-NL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+mn-cs"/>
                </a:rPr>
                <a:t> </a:t>
              </a:r>
              <a:r>
                <a:rPr lang="nl-NL" sz="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+mn-cs"/>
                </a:rPr>
                <a:t>verification</a:t>
              </a:r>
              <a:r>
                <a:rPr lang="nl-NL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54" name="Oval 144"/>
          <p:cNvSpPr>
            <a:spLocks noChangeArrowheads="1"/>
          </p:cNvSpPr>
          <p:nvPr/>
        </p:nvSpPr>
        <p:spPr bwMode="auto">
          <a:xfrm>
            <a:off x="6239522" y="3282934"/>
            <a:ext cx="1788862" cy="936641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Oval 144"/>
          <p:cNvSpPr>
            <a:spLocks noChangeArrowheads="1"/>
          </p:cNvSpPr>
          <p:nvPr/>
        </p:nvSpPr>
        <p:spPr bwMode="auto">
          <a:xfrm>
            <a:off x="4521968" y="3651870"/>
            <a:ext cx="842120" cy="497607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 Box 139"/>
          <p:cNvSpPr txBox="1">
            <a:spLocks noChangeArrowheads="1"/>
          </p:cNvSpPr>
          <p:nvPr/>
        </p:nvSpPr>
        <p:spPr bwMode="auto">
          <a:xfrm>
            <a:off x="2808312" y="1608221"/>
            <a:ext cx="47160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Conclude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phase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interpret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469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98" name="Text Box 14"/>
          <p:cNvSpPr txBox="1">
            <a:spLocks noChangeArrowheads="1"/>
          </p:cNvSpPr>
          <p:nvPr/>
        </p:nvSpPr>
        <p:spPr bwMode="auto">
          <a:xfrm>
            <a:off x="194400" y="914400"/>
            <a:ext cx="8626072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Black box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have </a:t>
            </a:r>
            <a:r>
              <a:rPr lang="nl-NL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empirical</a:t>
            </a:r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data as input. </a:t>
            </a: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Quantities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capture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essential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behavior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this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data.</a:t>
            </a:r>
          </a:p>
          <a:p>
            <a:pPr algn="l" eaLnBrk="1" hangingPunct="1">
              <a:buFontTx/>
              <a:buNone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Quantities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typically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involve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aggregation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Most common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aggregations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 typeface="Arial" pitchFamily="34" charset="0"/>
              <a:buChar char="•"/>
            </a:pPr>
            <a:r>
              <a:rPr lang="nl-NL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average</a:t>
            </a:r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standard </a:t>
            </a:r>
            <a:r>
              <a:rPr lang="nl-NL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deviation</a:t>
            </a:r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nl-NL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correlation</a:t>
            </a:r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fit.</a:t>
            </a:r>
            <a:endParaRPr lang="nl-NL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  <a:p>
            <a:pPr algn="l" eaLnBrk="1" hangingPunct="1">
              <a:buFontTx/>
              <a:buNone/>
            </a:pPr>
            <a:endParaRPr lang="nl-NL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</p:txBody>
      </p:sp>
      <p:grpSp>
        <p:nvGrpSpPr>
          <p:cNvPr id="16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7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8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90" name="AutoShape 14"/>
          <p:cNvSpPr>
            <a:spLocks/>
          </p:cNvSpPr>
          <p:nvPr/>
        </p:nvSpPr>
        <p:spPr bwMode="auto">
          <a:xfrm>
            <a:off x="3274988" y="3507854"/>
            <a:ext cx="360362" cy="648891"/>
          </a:xfrm>
          <a:prstGeom prst="rightBrace">
            <a:avLst>
              <a:gd name="adj1" fmla="val 20007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4591" name="AutoShape 15"/>
          <p:cNvSpPr>
            <a:spLocks/>
          </p:cNvSpPr>
          <p:nvPr/>
        </p:nvSpPr>
        <p:spPr bwMode="auto">
          <a:xfrm>
            <a:off x="3274988" y="4294858"/>
            <a:ext cx="360362" cy="648890"/>
          </a:xfrm>
          <a:prstGeom prst="rightBrace">
            <a:avLst>
              <a:gd name="adj1" fmla="val 20007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3707904" y="3645967"/>
            <a:ext cx="5689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univariate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every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item = single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quantity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3707904" y="4403204"/>
            <a:ext cx="5689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bivariate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every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item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 pair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quantities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94400" y="194400"/>
            <a:ext cx="835243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Black Box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models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468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98" grpId="0" uiExpand="1" build="p"/>
      <p:bldP spid="24590" grpId="0" uiExpand="1" animBg="1"/>
      <p:bldP spid="24591" grpId="0" uiExpand="1" animBg="1"/>
      <p:bldP spid="24592" grpId="0" uiExpand="1"/>
      <p:bldP spid="24593" grpId="0" uiExpan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7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8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410" name="Picture 2" descr="http://cdn.morguefile.com/imageData/public/files/j/jdurham/preview/fldr_2009_02_12/file976123447962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23780"/>
            <a:ext cx="9144000" cy="515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3598" name="Text Box 14"/>
          <p:cNvSpPr txBox="1">
            <a:spLocks noChangeArrowheads="1"/>
          </p:cNvSpPr>
          <p:nvPr/>
        </p:nvSpPr>
        <p:spPr bwMode="auto">
          <a:xfrm>
            <a:off x="194400" y="914400"/>
            <a:ext cx="862607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Average</a:t>
            </a:r>
            <a:r>
              <a:rPr lang="nl-NL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)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algn="l" eaLnBrk="1" hangingPunct="1">
              <a:buFontTx/>
              <a:buNone/>
            </a:pP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  <a:p>
            <a:pPr algn="l" eaLnBrk="1" hangingPunct="1">
              <a:buFontTx/>
              <a:buNone/>
            </a:pP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the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central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tendency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 in a set</a:t>
            </a: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  <a:p>
            <a:pPr algn="l" eaLnBrk="1" hangingPunct="1">
              <a:buFontTx/>
              <a:buNone/>
            </a:pP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(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for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mathematical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 details,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see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 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courses 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in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statistics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)</a:t>
            </a: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  <a:p>
            <a:pPr algn="l" eaLnBrk="1" hangingPunct="1">
              <a:buFontTx/>
              <a:buNone/>
            </a:pPr>
            <a:endParaRPr lang="nl-NL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</p:txBody>
      </p:sp>
      <p:sp>
        <p:nvSpPr>
          <p:cNvPr id="3" name="Rechthoek 2"/>
          <p:cNvSpPr/>
          <p:nvPr/>
        </p:nvSpPr>
        <p:spPr>
          <a:xfrm rot="5400000">
            <a:off x="6497141" y="2428086"/>
            <a:ext cx="515013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http://cdn.morguefile.com/imageData/public/files/j/jdurham/preview/fldr_2009_02_12/file9761234479624.jpg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94400" y="194400"/>
            <a:ext cx="835243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Black Box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models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04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9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7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8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386" name="Picture 2" descr="http://cdn.morguefile.com/imageData/public/files/k/Karpati%20Gabor/03/l/13637245187yix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0000"/>
                    </a14:imgEffect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5303" cy="516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3598" name="Text Box 14"/>
          <p:cNvSpPr txBox="1">
            <a:spLocks noChangeArrowheads="1"/>
          </p:cNvSpPr>
          <p:nvPr/>
        </p:nvSpPr>
        <p:spPr bwMode="auto">
          <a:xfrm>
            <a:off x="194400" y="914400"/>
            <a:ext cx="862607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nl-NL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Standard </a:t>
            </a:r>
            <a:r>
              <a:rPr lang="nl-NL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deviation</a:t>
            </a:r>
            <a:r>
              <a:rPr lang="nl-NL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; </a:t>
            </a:r>
            <a:r>
              <a:rPr lang="nl-NL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variance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 is </a:t>
            </a:r>
            <a:r>
              <a:rPr lang="nl-NL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2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):</a:t>
            </a: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  <a:p>
            <a:pPr algn="l" eaLnBrk="1" hangingPunct="1">
              <a:buFontTx/>
              <a:buNone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how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much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variation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 does a set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contain</a:t>
            </a:r>
            <a:endParaRPr lang="nl-NL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  <a:p>
            <a:pPr algn="l" eaLnBrk="1" hangingPunct="1">
              <a:buFontTx/>
              <a:buNone/>
            </a:pPr>
            <a:endParaRPr lang="nl-NL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786790" y="22485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http://www.morguefile.com/archive/display/852525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94400" y="194400"/>
            <a:ext cx="835243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Black Box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models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896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9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7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8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364" name="Picture 4" descr="http://cdn.morguefile.com/imageData/public/files/s/solracgi2nd/preview/fldr_2008_11_28/file000176116215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40000"/>
                    </a14:imgEffect>
                    <a14:imgEffect>
                      <a14:brightnessContrast brigh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92546"/>
            <a:ext cx="918051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3598" name="Text Box 14"/>
          <p:cNvSpPr txBox="1">
            <a:spLocks noChangeArrowheads="1"/>
          </p:cNvSpPr>
          <p:nvPr/>
        </p:nvSpPr>
        <p:spPr bwMode="auto">
          <a:xfrm>
            <a:off x="194400" y="914400"/>
            <a:ext cx="862607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nl-NL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Correlation</a:t>
            </a:r>
            <a:r>
              <a:rPr lang="nl-NL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):</a:t>
            </a: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  <a:p>
            <a:pPr algn="l" eaLnBrk="1" hangingPunct="1">
              <a:buFontTx/>
              <a:buNone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what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 is the agreement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between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two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 sets</a:t>
            </a:r>
          </a:p>
          <a:p>
            <a:pPr algn="l" eaLnBrk="1" hangingPunct="1">
              <a:buFontTx/>
              <a:buNone/>
            </a:pP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(= a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measure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for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similarity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)</a:t>
            </a:r>
            <a:endParaRPr lang="nl-NL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  <a:p>
            <a:pPr algn="l" eaLnBrk="1" hangingPunct="1">
              <a:buFontTx/>
              <a:buNone/>
            </a:pPr>
            <a:endParaRPr lang="nl-NL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</p:txBody>
      </p:sp>
      <p:sp>
        <p:nvSpPr>
          <p:cNvPr id="2" name="Rechthoek 1"/>
          <p:cNvSpPr/>
          <p:nvPr/>
        </p:nvSpPr>
        <p:spPr>
          <a:xfrm rot="16200000">
            <a:off x="6786790" y="22485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http://www.morguefile.com/archive/display/112388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94400" y="194400"/>
            <a:ext cx="835243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Black Box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models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068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9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44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45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338" name="Picture 2" descr="http://cdn.morguefile.com/imageData/public/files/j/jeltovski/preview/fldr_2008_11_17/file0008454125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8000"/>
                    </a14:imgEffect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0735" cy="513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9736" name="Text Box 8"/>
          <p:cNvSpPr txBox="1">
            <a:spLocks noChangeArrowheads="1"/>
          </p:cNvSpPr>
          <p:nvPr/>
        </p:nvSpPr>
        <p:spPr bwMode="auto">
          <a:xfrm>
            <a:off x="194400" y="915566"/>
            <a:ext cx="835243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example of a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extracting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meaningful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pattern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from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data: </a:t>
            </a:r>
          </a:p>
          <a:p>
            <a:pPr algn="l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Example: data set: (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x</a:t>
            </a:r>
            <a:r>
              <a:rPr lang="nl-NL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,y</a:t>
            </a:r>
            <a:r>
              <a:rPr lang="nl-NL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),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assume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linear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dependency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y=f(x).</a:t>
            </a:r>
          </a:p>
          <a:p>
            <a:pPr algn="l" eaLnBrk="1" hangingPunct="1">
              <a:buFontTx/>
              <a:buNone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Intuition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find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 line y=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ax+b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such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sum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squares of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vertical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differences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minimal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3742" name="Line 14"/>
          <p:cNvSpPr>
            <a:spLocks noChangeShapeType="1"/>
          </p:cNvSpPr>
          <p:nvPr/>
        </p:nvSpPr>
        <p:spPr bwMode="auto">
          <a:xfrm>
            <a:off x="827088" y="4893469"/>
            <a:ext cx="360045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3743" name="Line 15"/>
          <p:cNvSpPr>
            <a:spLocks noChangeShapeType="1"/>
          </p:cNvSpPr>
          <p:nvPr/>
        </p:nvSpPr>
        <p:spPr bwMode="auto">
          <a:xfrm flipV="1">
            <a:off x="827088" y="3274219"/>
            <a:ext cx="0" cy="16192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3744" name="Oval 16"/>
          <p:cNvSpPr>
            <a:spLocks noChangeArrowheads="1"/>
          </p:cNvSpPr>
          <p:nvPr/>
        </p:nvSpPr>
        <p:spPr bwMode="auto">
          <a:xfrm>
            <a:off x="1116014" y="4192191"/>
            <a:ext cx="142875" cy="108347"/>
          </a:xfrm>
          <a:prstGeom prst="ellipse">
            <a:avLst/>
          </a:prstGeom>
          <a:solidFill>
            <a:schemeClr val="accent1"/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73745" name="Oval 17"/>
          <p:cNvSpPr>
            <a:spLocks noChangeArrowheads="1"/>
          </p:cNvSpPr>
          <p:nvPr/>
        </p:nvSpPr>
        <p:spPr bwMode="auto">
          <a:xfrm>
            <a:off x="1763714" y="3651647"/>
            <a:ext cx="142875" cy="108347"/>
          </a:xfrm>
          <a:prstGeom prst="ellipse">
            <a:avLst/>
          </a:prstGeom>
          <a:solidFill>
            <a:schemeClr val="accent1"/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73746" name="Oval 18"/>
          <p:cNvSpPr>
            <a:spLocks noChangeArrowheads="1"/>
          </p:cNvSpPr>
          <p:nvPr/>
        </p:nvSpPr>
        <p:spPr bwMode="auto">
          <a:xfrm>
            <a:off x="2555875" y="3651647"/>
            <a:ext cx="142875" cy="108347"/>
          </a:xfrm>
          <a:prstGeom prst="ellipse">
            <a:avLst/>
          </a:prstGeom>
          <a:solidFill>
            <a:schemeClr val="accent1"/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73747" name="Oval 19"/>
          <p:cNvSpPr>
            <a:spLocks noChangeArrowheads="1"/>
          </p:cNvSpPr>
          <p:nvPr/>
        </p:nvSpPr>
        <p:spPr bwMode="auto">
          <a:xfrm>
            <a:off x="3348039" y="3436144"/>
            <a:ext cx="142875" cy="108347"/>
          </a:xfrm>
          <a:prstGeom prst="ellipse">
            <a:avLst/>
          </a:prstGeom>
          <a:solidFill>
            <a:schemeClr val="accent1"/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nl-NL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042989" y="3543301"/>
            <a:ext cx="3024187" cy="708422"/>
            <a:chOff x="657" y="2971"/>
            <a:chExt cx="1905" cy="595"/>
          </a:xfrm>
        </p:grpSpPr>
        <p:sp>
          <p:nvSpPr>
            <p:cNvPr id="27687" name="Line 20"/>
            <p:cNvSpPr>
              <a:spLocks noChangeShapeType="1"/>
            </p:cNvSpPr>
            <p:nvPr/>
          </p:nvSpPr>
          <p:spPr bwMode="auto">
            <a:xfrm flipV="1">
              <a:off x="657" y="2976"/>
              <a:ext cx="1905" cy="590"/>
            </a:xfrm>
            <a:prstGeom prst="line">
              <a:avLst/>
            </a:prstGeom>
            <a:noFill/>
            <a:ln w="508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88" name="Line 24"/>
            <p:cNvSpPr>
              <a:spLocks noChangeShapeType="1"/>
            </p:cNvSpPr>
            <p:nvPr/>
          </p:nvSpPr>
          <p:spPr bwMode="auto">
            <a:xfrm>
              <a:off x="1156" y="3113"/>
              <a:ext cx="0" cy="2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89" name="Line 25"/>
            <p:cNvSpPr>
              <a:spLocks noChangeShapeType="1"/>
            </p:cNvSpPr>
            <p:nvPr/>
          </p:nvSpPr>
          <p:spPr bwMode="auto">
            <a:xfrm>
              <a:off x="1655" y="3158"/>
              <a:ext cx="0" cy="8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90" name="Line 26"/>
            <p:cNvSpPr>
              <a:spLocks noChangeShapeType="1"/>
            </p:cNvSpPr>
            <p:nvPr/>
          </p:nvSpPr>
          <p:spPr bwMode="auto">
            <a:xfrm>
              <a:off x="2154" y="2971"/>
              <a:ext cx="0" cy="11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1042988" y="3543300"/>
            <a:ext cx="3168650" cy="633413"/>
            <a:chOff x="1746" y="2976"/>
            <a:chExt cx="1996" cy="532"/>
          </a:xfrm>
        </p:grpSpPr>
        <p:sp>
          <p:nvSpPr>
            <p:cNvPr id="27683" name="Line 21"/>
            <p:cNvSpPr>
              <a:spLocks noChangeShapeType="1"/>
            </p:cNvSpPr>
            <p:nvPr/>
          </p:nvSpPr>
          <p:spPr bwMode="auto">
            <a:xfrm flipV="1">
              <a:off x="1746" y="3054"/>
              <a:ext cx="1996" cy="181"/>
            </a:xfrm>
            <a:prstGeom prst="line">
              <a:avLst/>
            </a:prstGeom>
            <a:noFill/>
            <a:ln w="508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84" name="Line 28"/>
            <p:cNvSpPr>
              <a:spLocks noChangeShapeType="1"/>
            </p:cNvSpPr>
            <p:nvPr/>
          </p:nvSpPr>
          <p:spPr bwMode="auto">
            <a:xfrm flipV="1">
              <a:off x="1837" y="3234"/>
              <a:ext cx="0" cy="27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85" name="Line 29"/>
            <p:cNvSpPr>
              <a:spLocks noChangeShapeType="1"/>
            </p:cNvSpPr>
            <p:nvPr/>
          </p:nvSpPr>
          <p:spPr bwMode="auto">
            <a:xfrm flipH="1" flipV="1">
              <a:off x="2240" y="3141"/>
              <a:ext cx="3" cy="5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86" name="Line 30"/>
            <p:cNvSpPr>
              <a:spLocks noChangeShapeType="1"/>
            </p:cNvSpPr>
            <p:nvPr/>
          </p:nvSpPr>
          <p:spPr bwMode="auto">
            <a:xfrm flipH="1" flipV="1">
              <a:off x="3243" y="2976"/>
              <a:ext cx="3" cy="13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971550" y="3112294"/>
            <a:ext cx="2808288" cy="1079897"/>
            <a:chOff x="612" y="2614"/>
            <a:chExt cx="1769" cy="907"/>
          </a:xfrm>
        </p:grpSpPr>
        <p:sp>
          <p:nvSpPr>
            <p:cNvPr id="27678" name="Line 23"/>
            <p:cNvSpPr>
              <a:spLocks noChangeShapeType="1"/>
            </p:cNvSpPr>
            <p:nvPr/>
          </p:nvSpPr>
          <p:spPr bwMode="auto">
            <a:xfrm flipV="1">
              <a:off x="612" y="2614"/>
              <a:ext cx="1769" cy="907"/>
            </a:xfrm>
            <a:prstGeom prst="line">
              <a:avLst/>
            </a:prstGeom>
            <a:noFill/>
            <a:ln w="508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79" name="Line 32"/>
            <p:cNvSpPr>
              <a:spLocks noChangeShapeType="1"/>
            </p:cNvSpPr>
            <p:nvPr/>
          </p:nvSpPr>
          <p:spPr bwMode="auto">
            <a:xfrm flipV="1">
              <a:off x="748" y="343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80" name="Line 33"/>
            <p:cNvSpPr>
              <a:spLocks noChangeShapeType="1"/>
            </p:cNvSpPr>
            <p:nvPr/>
          </p:nvSpPr>
          <p:spPr bwMode="auto">
            <a:xfrm flipV="1">
              <a:off x="1156" y="3158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81" name="Line 34"/>
            <p:cNvSpPr>
              <a:spLocks noChangeShapeType="1"/>
            </p:cNvSpPr>
            <p:nvPr/>
          </p:nvSpPr>
          <p:spPr bwMode="auto">
            <a:xfrm flipV="1">
              <a:off x="1655" y="2976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82" name="Line 35"/>
            <p:cNvSpPr>
              <a:spLocks noChangeShapeType="1"/>
            </p:cNvSpPr>
            <p:nvPr/>
          </p:nvSpPr>
          <p:spPr bwMode="auto">
            <a:xfrm flipV="1">
              <a:off x="2148" y="2749"/>
              <a:ext cx="6" cy="1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1042988" y="2895600"/>
            <a:ext cx="2449512" cy="2247900"/>
            <a:chOff x="657" y="2432"/>
            <a:chExt cx="1543" cy="1888"/>
          </a:xfrm>
        </p:grpSpPr>
        <p:sp>
          <p:nvSpPr>
            <p:cNvPr id="27674" name="Line 22"/>
            <p:cNvSpPr>
              <a:spLocks noChangeShapeType="1"/>
            </p:cNvSpPr>
            <p:nvPr/>
          </p:nvSpPr>
          <p:spPr bwMode="auto">
            <a:xfrm flipV="1">
              <a:off x="657" y="2432"/>
              <a:ext cx="1543" cy="1888"/>
            </a:xfrm>
            <a:prstGeom prst="line">
              <a:avLst/>
            </a:prstGeom>
            <a:noFill/>
            <a:ln w="508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75" name="Line 37"/>
            <p:cNvSpPr>
              <a:spLocks noChangeShapeType="1"/>
            </p:cNvSpPr>
            <p:nvPr/>
          </p:nvSpPr>
          <p:spPr bwMode="auto">
            <a:xfrm>
              <a:off x="748" y="3614"/>
              <a:ext cx="0" cy="59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76" name="Line 38"/>
            <p:cNvSpPr>
              <a:spLocks noChangeShapeType="1"/>
            </p:cNvSpPr>
            <p:nvPr/>
          </p:nvSpPr>
          <p:spPr bwMode="auto">
            <a:xfrm>
              <a:off x="1160" y="3156"/>
              <a:ext cx="0" cy="54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77" name="Line 39"/>
            <p:cNvSpPr>
              <a:spLocks noChangeShapeType="1"/>
            </p:cNvSpPr>
            <p:nvPr/>
          </p:nvSpPr>
          <p:spPr bwMode="auto">
            <a:xfrm>
              <a:off x="2144" y="2516"/>
              <a:ext cx="6" cy="39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73770" name="Text Box 42"/>
          <p:cNvSpPr txBox="1">
            <a:spLocks noChangeArrowheads="1"/>
          </p:cNvSpPr>
          <p:nvPr/>
        </p:nvSpPr>
        <p:spPr bwMode="auto">
          <a:xfrm>
            <a:off x="2555876" y="4245769"/>
            <a:ext cx="2087563" cy="246221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80975" indent="-180975" algn="l">
              <a:spcBef>
                <a:spcPct val="50000"/>
              </a:spcBef>
              <a:buFontTx/>
              <a:buNone/>
              <a:defRPr/>
            </a:pPr>
            <a:r>
              <a:rPr lang="nl-NL" sz="1600">
                <a:solidFill>
                  <a:srgbClr val="FA491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…very bad</a:t>
            </a:r>
          </a:p>
        </p:txBody>
      </p:sp>
      <p:sp>
        <p:nvSpPr>
          <p:cNvPr id="73771" name="Text Box 43"/>
          <p:cNvSpPr txBox="1">
            <a:spLocks noChangeArrowheads="1"/>
          </p:cNvSpPr>
          <p:nvPr/>
        </p:nvSpPr>
        <p:spPr bwMode="auto">
          <a:xfrm>
            <a:off x="2555876" y="4245769"/>
            <a:ext cx="2087563" cy="246221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80975" indent="-180975" algn="l">
              <a:spcBef>
                <a:spcPct val="50000"/>
              </a:spcBef>
              <a:buFontTx/>
              <a:buNone/>
              <a:defRPr/>
            </a:pPr>
            <a:r>
              <a:rPr lang="nl-NL" sz="1600">
                <a:solidFill>
                  <a:srgbClr val="F3D41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…still not good</a:t>
            </a:r>
          </a:p>
        </p:txBody>
      </p:sp>
      <p:sp>
        <p:nvSpPr>
          <p:cNvPr id="73772" name="Text Box 44"/>
          <p:cNvSpPr txBox="1">
            <a:spLocks noChangeArrowheads="1"/>
          </p:cNvSpPr>
          <p:nvPr/>
        </p:nvSpPr>
        <p:spPr bwMode="auto">
          <a:xfrm>
            <a:off x="2555876" y="4245769"/>
            <a:ext cx="2087563" cy="246221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80975" indent="-180975" algn="l">
              <a:spcBef>
                <a:spcPct val="50000"/>
              </a:spcBef>
              <a:buFontTx/>
              <a:buNone/>
              <a:defRPr/>
            </a:pPr>
            <a:r>
              <a:rPr lang="nl-NL" sz="1600">
                <a:solidFill>
                  <a:srgbClr val="E1F61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…try again</a:t>
            </a:r>
          </a:p>
        </p:txBody>
      </p:sp>
      <p:sp>
        <p:nvSpPr>
          <p:cNvPr id="73773" name="Text Box 45"/>
          <p:cNvSpPr txBox="1">
            <a:spLocks noChangeArrowheads="1"/>
          </p:cNvSpPr>
          <p:nvPr/>
        </p:nvSpPr>
        <p:spPr bwMode="auto">
          <a:xfrm>
            <a:off x="2555876" y="4245769"/>
            <a:ext cx="2087563" cy="246221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80975" indent="-180975" algn="l">
              <a:spcBef>
                <a:spcPct val="50000"/>
              </a:spcBef>
              <a:buFontTx/>
              <a:buNone/>
              <a:defRPr/>
            </a:pPr>
            <a:r>
              <a:rPr lang="nl-NL" sz="16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  <a:r>
              <a:rPr lang="nl-NL" sz="1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good</a:t>
            </a:r>
            <a:r>
              <a:rPr lang="nl-NL" sz="16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(best?)</a:t>
            </a:r>
          </a:p>
        </p:txBody>
      </p:sp>
      <p:sp>
        <p:nvSpPr>
          <p:cNvPr id="6" name="Rechthoek 5"/>
          <p:cNvSpPr/>
          <p:nvPr/>
        </p:nvSpPr>
        <p:spPr>
          <a:xfrm rot="5400000">
            <a:off x="6786210" y="22485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http://www.morguefile.com/archive/display/194905</a:t>
            </a: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194400" y="194400"/>
            <a:ext cx="835243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Black Box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models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220072" y="2427734"/>
            <a:ext cx="38521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a penalty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best fit line.</a:t>
            </a:r>
          </a:p>
          <a:p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Penalty q =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" charset="2"/>
              </a:rPr>
              <a:t>(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" charset="2"/>
              </a:rPr>
              <a:t>y</a:t>
            </a:r>
            <a:r>
              <a:rPr lang="nl-NL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" charset="2"/>
              </a:rPr>
              <a:t>i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" charset="2"/>
              </a:rPr>
              <a:t>-f(x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" charset="2"/>
              </a:rPr>
              <a:t>i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" charset="2"/>
              </a:rPr>
              <a:t>))</a:t>
            </a:r>
            <a:r>
              <a:rPr lang="nl-NL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" charset="2"/>
              </a:rPr>
              <a:t>2</a:t>
            </a:r>
          </a:p>
          <a:p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" charset="2"/>
              </a:rPr>
              <a:t>where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" charset="2"/>
              </a:rPr>
              <a:t> f(x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" charset="2"/>
              </a:rPr>
              <a:t>i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" charset="2"/>
              </a:rPr>
              <a:t>) =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" charset="2"/>
              </a:rPr>
              <a:t>ax</a:t>
            </a:r>
            <a:r>
              <a:rPr lang="nl-NL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" charset="2"/>
              </a:rPr>
              <a:t>i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" charset="2"/>
              </a:rPr>
              <a:t>+b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" charset="2"/>
              </a:rPr>
              <a:t>,</a:t>
            </a: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" charset="2"/>
            </a:endParaRPr>
          </a:p>
          <a:p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" charset="2"/>
              </a:rPr>
              <a:t>a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" charset="2"/>
              </a:rPr>
              <a:t>and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" charset="2"/>
              </a:rPr>
              <a:t> b are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" charset="2"/>
              </a:rPr>
              <a:t>unknown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83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3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3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73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3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73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73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73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73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6" grpId="0" build="p"/>
      <p:bldP spid="73742" grpId="0" animBg="1"/>
      <p:bldP spid="73743" grpId="0" animBg="1"/>
      <p:bldP spid="73744" grpId="0" animBg="1"/>
      <p:bldP spid="73745" grpId="0" animBg="1"/>
      <p:bldP spid="73746" grpId="0" animBg="1"/>
      <p:bldP spid="73747" grpId="0" animBg="1"/>
      <p:bldP spid="73770" grpId="0"/>
      <p:bldP spid="73770" grpId="1"/>
      <p:bldP spid="73771" grpId="0"/>
      <p:bldP spid="73771" grpId="1"/>
      <p:bldP spid="73772" grpId="0"/>
      <p:bldP spid="73772" grpId="1"/>
      <p:bldP spid="73773" grpId="0"/>
      <p:bldP spid="73773" grpId="1"/>
      <p:bldP spid="7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44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45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338" name="Picture 2" descr="http://cdn.morguefile.com/imageData/public/files/j/jeltovski/preview/fldr_2008_11_17/file0008454125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8000"/>
                    </a14:imgEffect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0735" cy="513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9736" name="Text Box 8"/>
          <p:cNvSpPr txBox="1">
            <a:spLocks noChangeArrowheads="1"/>
          </p:cNvSpPr>
          <p:nvPr/>
        </p:nvSpPr>
        <p:spPr bwMode="auto">
          <a:xfrm>
            <a:off x="194400" y="915566"/>
            <a:ext cx="835243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example of a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extracting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meaningful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pattern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from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data: </a:t>
            </a:r>
          </a:p>
          <a:p>
            <a:pPr algn="l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Example: data set: (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x</a:t>
            </a:r>
            <a:r>
              <a:rPr lang="nl-NL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,y</a:t>
            </a:r>
            <a:r>
              <a:rPr lang="nl-NL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),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assume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linear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dependency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y=f(x).</a:t>
            </a:r>
          </a:p>
          <a:p>
            <a:pPr algn="l" eaLnBrk="1" hangingPunct="1">
              <a:buFontTx/>
              <a:buNone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Intuition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find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 line y=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ax+b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such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sum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squares of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vertical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differences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minimal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3742" name="Line 14"/>
          <p:cNvSpPr>
            <a:spLocks noChangeShapeType="1"/>
          </p:cNvSpPr>
          <p:nvPr/>
        </p:nvSpPr>
        <p:spPr bwMode="auto">
          <a:xfrm>
            <a:off x="827088" y="4893469"/>
            <a:ext cx="360045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3743" name="Line 15"/>
          <p:cNvSpPr>
            <a:spLocks noChangeShapeType="1"/>
          </p:cNvSpPr>
          <p:nvPr/>
        </p:nvSpPr>
        <p:spPr bwMode="auto">
          <a:xfrm flipV="1">
            <a:off x="827088" y="3274219"/>
            <a:ext cx="0" cy="16192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3744" name="Oval 16"/>
          <p:cNvSpPr>
            <a:spLocks noChangeArrowheads="1"/>
          </p:cNvSpPr>
          <p:nvPr/>
        </p:nvSpPr>
        <p:spPr bwMode="auto">
          <a:xfrm>
            <a:off x="1116014" y="4192191"/>
            <a:ext cx="142875" cy="108347"/>
          </a:xfrm>
          <a:prstGeom prst="ellipse">
            <a:avLst/>
          </a:prstGeom>
          <a:solidFill>
            <a:schemeClr val="accent1"/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73745" name="Oval 17"/>
          <p:cNvSpPr>
            <a:spLocks noChangeArrowheads="1"/>
          </p:cNvSpPr>
          <p:nvPr/>
        </p:nvSpPr>
        <p:spPr bwMode="auto">
          <a:xfrm>
            <a:off x="1763714" y="3651647"/>
            <a:ext cx="142875" cy="108347"/>
          </a:xfrm>
          <a:prstGeom prst="ellipse">
            <a:avLst/>
          </a:prstGeom>
          <a:solidFill>
            <a:schemeClr val="accent1"/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73746" name="Oval 18"/>
          <p:cNvSpPr>
            <a:spLocks noChangeArrowheads="1"/>
          </p:cNvSpPr>
          <p:nvPr/>
        </p:nvSpPr>
        <p:spPr bwMode="auto">
          <a:xfrm>
            <a:off x="2555875" y="3651647"/>
            <a:ext cx="142875" cy="108347"/>
          </a:xfrm>
          <a:prstGeom prst="ellipse">
            <a:avLst/>
          </a:prstGeom>
          <a:solidFill>
            <a:schemeClr val="accent1"/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73747" name="Oval 19"/>
          <p:cNvSpPr>
            <a:spLocks noChangeArrowheads="1"/>
          </p:cNvSpPr>
          <p:nvPr/>
        </p:nvSpPr>
        <p:spPr bwMode="auto">
          <a:xfrm>
            <a:off x="3348039" y="3436144"/>
            <a:ext cx="142875" cy="108347"/>
          </a:xfrm>
          <a:prstGeom prst="ellipse">
            <a:avLst/>
          </a:prstGeom>
          <a:solidFill>
            <a:schemeClr val="accent1"/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27690" name="Line 26"/>
          <p:cNvSpPr>
            <a:spLocks noChangeShapeType="1"/>
          </p:cNvSpPr>
          <p:nvPr/>
        </p:nvSpPr>
        <p:spPr bwMode="auto">
          <a:xfrm>
            <a:off x="2156" y="3543281"/>
            <a:ext cx="0" cy="13096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85" name="Line 29"/>
          <p:cNvSpPr>
            <a:spLocks noChangeShapeType="1"/>
          </p:cNvSpPr>
          <p:nvPr/>
        </p:nvSpPr>
        <p:spPr bwMode="auto">
          <a:xfrm flipH="1" flipV="1">
            <a:off x="1827586" y="3739757"/>
            <a:ext cx="4763" cy="7024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Rechthoek 5"/>
          <p:cNvSpPr/>
          <p:nvPr/>
        </p:nvSpPr>
        <p:spPr>
          <a:xfrm rot="5400000">
            <a:off x="6786210" y="22485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http://www.morguefile.com/archive/display/194905</a:t>
            </a: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194400" y="194400"/>
            <a:ext cx="835243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Black Box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models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220072" y="2427734"/>
            <a:ext cx="38521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a penalty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best fit line.</a:t>
            </a:r>
          </a:p>
          <a:p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Penalty q =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" charset="2"/>
              </a:rPr>
              <a:t>(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" charset="2"/>
              </a:rPr>
              <a:t>y</a:t>
            </a:r>
            <a:r>
              <a:rPr lang="nl-NL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" charset="2"/>
              </a:rPr>
              <a:t>i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" charset="2"/>
              </a:rPr>
              <a:t>-f(x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" charset="2"/>
              </a:rPr>
              <a:t>i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" charset="2"/>
              </a:rPr>
              <a:t>))</a:t>
            </a:r>
            <a:r>
              <a:rPr lang="nl-NL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" charset="2"/>
              </a:rPr>
              <a:t>2</a:t>
            </a:r>
          </a:p>
          <a:p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" charset="2"/>
              </a:rPr>
              <a:t>where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" charset="2"/>
              </a:rPr>
              <a:t> f(x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" charset="2"/>
              </a:rPr>
              <a:t>i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" charset="2"/>
              </a:rPr>
              <a:t>) =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" charset="2"/>
              </a:rPr>
              <a:t>ax</a:t>
            </a:r>
            <a:r>
              <a:rPr lang="nl-NL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" charset="2"/>
              </a:rPr>
              <a:t>i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" charset="2"/>
              </a:rPr>
              <a:t>+b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" charset="2"/>
              </a:rPr>
              <a:t>,</a:t>
            </a: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" charset="2"/>
            </a:endParaRPr>
          </a:p>
          <a:p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" charset="2"/>
              </a:rPr>
              <a:t>a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" charset="2"/>
              </a:rPr>
              <a:t>and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" charset="2"/>
              </a:rPr>
              <a:t> b are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" charset="2"/>
              </a:rPr>
              <a:t>unknown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" charset="2"/>
              </a:rPr>
              <a:t>.</a:t>
            </a:r>
          </a:p>
        </p:txBody>
      </p:sp>
      <p:sp>
        <p:nvSpPr>
          <p:cNvPr id="41" name="Tekstvak 40"/>
          <p:cNvSpPr txBox="1"/>
          <p:nvPr/>
        </p:nvSpPr>
        <p:spPr>
          <a:xfrm>
            <a:off x="1004918" y="3096428"/>
            <a:ext cx="3639090" cy="1508105"/>
          </a:xfrm>
          <a:prstGeom prst="rect">
            <a:avLst/>
          </a:prstGeom>
          <a:blipFill dpi="0" rotWithShape="1">
            <a:blip r:embed="rId6" cstate="print">
              <a:alphaModFix amt="59000"/>
            </a:blip>
            <a:srcRect/>
            <a:stretch>
              <a:fillRect/>
            </a:stretch>
          </a:blipFill>
          <a:ln w="127000">
            <a:solidFill>
              <a:schemeClr val="bg2">
                <a:lumMod val="75000"/>
              </a:schemeClr>
            </a:solidFill>
          </a:ln>
          <a:effectLst>
            <a:outerShdw blurRad="368300" dist="330200" dir="3300000" sx="102000" sy="102000" algn="ctr" rotWithShape="0">
              <a:srgbClr val="000000">
                <a:alpha val="6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q indeed a penalty? How do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nl-NL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kstvak 45"/>
          <p:cNvSpPr txBox="1"/>
          <p:nvPr/>
        </p:nvSpPr>
        <p:spPr>
          <a:xfrm>
            <a:off x="1941022" y="2887672"/>
            <a:ext cx="1878470" cy="461665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38000">
                <a:schemeClr val="bg2">
                  <a:lumMod val="9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</a:gradFill>
          <a:effectLst>
            <a:outerShdw blurRad="508000" dist="152400" dir="4500000" sx="88000" sy="88000" algn="ctr" rotWithShape="0">
              <a:srgbClr val="000000">
                <a:alpha val="54000"/>
              </a:srgbClr>
            </a:outerShdw>
          </a:effectLst>
          <a:scene3d>
            <a:camera prst="obliqueTop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605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44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45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338" name="Picture 2" descr="http://cdn.morguefile.com/imageData/public/files/j/jeltovski/preview/fldr_2008_11_17/file0008454125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8000"/>
                    </a14:imgEffect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735" cy="513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9736" name="Text Box 8"/>
          <p:cNvSpPr txBox="1">
            <a:spLocks noChangeArrowheads="1"/>
          </p:cNvSpPr>
          <p:nvPr/>
        </p:nvSpPr>
        <p:spPr bwMode="auto">
          <a:xfrm>
            <a:off x="194400" y="915566"/>
            <a:ext cx="835243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example of a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extracting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meaningful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pattern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from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data: </a:t>
            </a:r>
          </a:p>
          <a:p>
            <a:pPr algn="l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Example: data set: (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x</a:t>
            </a:r>
            <a:r>
              <a:rPr lang="nl-NL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,y</a:t>
            </a:r>
            <a:r>
              <a:rPr lang="nl-NL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),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assume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linear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dependency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y=f(x).</a:t>
            </a:r>
          </a:p>
          <a:p>
            <a:pPr algn="l" eaLnBrk="1" hangingPunct="1">
              <a:buFontTx/>
              <a:buNone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Intuition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find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 line y=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ax+b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such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sum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squares of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vertical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differences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minimal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3742" name="Line 14"/>
          <p:cNvSpPr>
            <a:spLocks noChangeShapeType="1"/>
          </p:cNvSpPr>
          <p:nvPr/>
        </p:nvSpPr>
        <p:spPr bwMode="auto">
          <a:xfrm>
            <a:off x="827088" y="4893469"/>
            <a:ext cx="360045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3743" name="Line 15"/>
          <p:cNvSpPr>
            <a:spLocks noChangeShapeType="1"/>
          </p:cNvSpPr>
          <p:nvPr/>
        </p:nvSpPr>
        <p:spPr bwMode="auto">
          <a:xfrm flipV="1">
            <a:off x="827088" y="3274219"/>
            <a:ext cx="0" cy="16192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3744" name="Oval 16"/>
          <p:cNvSpPr>
            <a:spLocks noChangeArrowheads="1"/>
          </p:cNvSpPr>
          <p:nvPr/>
        </p:nvSpPr>
        <p:spPr bwMode="auto">
          <a:xfrm>
            <a:off x="1116014" y="4192191"/>
            <a:ext cx="142875" cy="108347"/>
          </a:xfrm>
          <a:prstGeom prst="ellipse">
            <a:avLst/>
          </a:prstGeom>
          <a:solidFill>
            <a:schemeClr val="accent1"/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73745" name="Oval 17"/>
          <p:cNvSpPr>
            <a:spLocks noChangeArrowheads="1"/>
          </p:cNvSpPr>
          <p:nvPr/>
        </p:nvSpPr>
        <p:spPr bwMode="auto">
          <a:xfrm>
            <a:off x="1763714" y="3651647"/>
            <a:ext cx="142875" cy="108347"/>
          </a:xfrm>
          <a:prstGeom prst="ellipse">
            <a:avLst/>
          </a:prstGeom>
          <a:solidFill>
            <a:schemeClr val="accent1"/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73746" name="Oval 18"/>
          <p:cNvSpPr>
            <a:spLocks noChangeArrowheads="1"/>
          </p:cNvSpPr>
          <p:nvPr/>
        </p:nvSpPr>
        <p:spPr bwMode="auto">
          <a:xfrm>
            <a:off x="2555875" y="3651647"/>
            <a:ext cx="142875" cy="108347"/>
          </a:xfrm>
          <a:prstGeom prst="ellipse">
            <a:avLst/>
          </a:prstGeom>
          <a:solidFill>
            <a:schemeClr val="accent1"/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73747" name="Oval 19"/>
          <p:cNvSpPr>
            <a:spLocks noChangeArrowheads="1"/>
          </p:cNvSpPr>
          <p:nvPr/>
        </p:nvSpPr>
        <p:spPr bwMode="auto">
          <a:xfrm>
            <a:off x="3348039" y="3436144"/>
            <a:ext cx="142875" cy="108347"/>
          </a:xfrm>
          <a:prstGeom prst="ellipse">
            <a:avLst/>
          </a:prstGeom>
          <a:solidFill>
            <a:schemeClr val="accent1"/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6" name="Rechthoek 5"/>
          <p:cNvSpPr/>
          <p:nvPr/>
        </p:nvSpPr>
        <p:spPr>
          <a:xfrm rot="5400000">
            <a:off x="6786210" y="22485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http://www.morguefile.com/archive/display/194905</a:t>
            </a: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194400" y="194400"/>
            <a:ext cx="835243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Black Box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models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kstvak 6"/>
              <p:cNvSpPr txBox="1"/>
              <p:nvPr/>
            </p:nvSpPr>
            <p:spPr>
              <a:xfrm>
                <a:off x="5220072" y="2427734"/>
                <a:ext cx="3852138" cy="2707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Use a penalty </a:t>
                </a:r>
                <a:r>
                  <a:rPr lang="nl-NL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to</a:t>
                </a:r>
                <a:r>
                  <a:rPr lang="nl-NL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nl-NL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find</a:t>
                </a:r>
                <a:r>
                  <a:rPr lang="nl-NL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the best fit line.</a:t>
                </a:r>
              </a:p>
              <a:p>
                <a:endParaRPr lang="nl-NL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nl-NL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Penalty q = </a:t>
                </a:r>
                <a:r>
                  <a:rPr lang="nl-NL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" charset="2"/>
                  </a:rPr>
                  <a:t>(</a:t>
                </a:r>
                <a:r>
                  <a:rPr lang="nl-NL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" charset="2"/>
                  </a:rPr>
                  <a:t>y</a:t>
                </a:r>
                <a:r>
                  <a:rPr lang="nl-NL" baseline="-250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" charset="2"/>
                  </a:rPr>
                  <a:t>i</a:t>
                </a:r>
                <a:r>
                  <a:rPr lang="nl-NL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" charset="2"/>
                  </a:rPr>
                  <a:t>-f(x</a:t>
                </a:r>
                <a:r>
                  <a:rPr lang="nl-NL" baseline="-25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" charset="2"/>
                  </a:rPr>
                  <a:t>i</a:t>
                </a:r>
                <a:r>
                  <a:rPr lang="nl-NL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" charset="2"/>
                  </a:rPr>
                  <a:t>))</a:t>
                </a:r>
                <a:r>
                  <a:rPr lang="nl-NL" baseline="30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" charset="2"/>
                  </a:rPr>
                  <a:t>2</a:t>
                </a:r>
              </a:p>
              <a:p>
                <a:r>
                  <a:rPr lang="nl-NL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" charset="2"/>
                  </a:rPr>
                  <a:t>where</a:t>
                </a:r>
                <a:r>
                  <a:rPr lang="nl-NL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" charset="2"/>
                  </a:rPr>
                  <a:t> f(x</a:t>
                </a:r>
                <a:r>
                  <a:rPr lang="nl-NL" baseline="-25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" charset="2"/>
                  </a:rPr>
                  <a:t>i</a:t>
                </a:r>
                <a:r>
                  <a:rPr lang="nl-NL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" charset="2"/>
                  </a:rPr>
                  <a:t>) = </a:t>
                </a:r>
                <a:r>
                  <a:rPr lang="nl-NL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" charset="2"/>
                  </a:rPr>
                  <a:t>ax</a:t>
                </a:r>
                <a:r>
                  <a:rPr lang="nl-NL" baseline="-250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" charset="2"/>
                  </a:rPr>
                  <a:t>i</a:t>
                </a:r>
                <a:r>
                  <a:rPr lang="nl-NL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" charset="2"/>
                  </a:rPr>
                  <a:t>+b</a:t>
                </a:r>
                <a:r>
                  <a:rPr lang="nl-NL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" charset="2"/>
                  </a:rPr>
                  <a:t>,</a:t>
                </a:r>
                <a:endParaRPr lang="nl-NL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" charset="2"/>
                </a:endParaRPr>
              </a:p>
              <a:p>
                <a:r>
                  <a:rPr lang="nl-NL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" charset="2"/>
                  </a:rPr>
                  <a:t>a </a:t>
                </a:r>
                <a:r>
                  <a:rPr lang="nl-NL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" charset="2"/>
                  </a:rPr>
                  <a:t>and</a:t>
                </a:r>
                <a:r>
                  <a:rPr lang="nl-NL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" charset="2"/>
                  </a:rPr>
                  <a:t> b are </a:t>
                </a:r>
                <a:r>
                  <a:rPr lang="nl-NL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" charset="2"/>
                  </a:rPr>
                  <a:t>unknown</a:t>
                </a:r>
                <a:r>
                  <a:rPr lang="nl-NL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" charset="2"/>
                  </a:rPr>
                  <a:t>.</a:t>
                </a:r>
              </a:p>
              <a:p>
                <a:endParaRPr lang="nl-NL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nl-NL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Differentiate</a:t>
                </a:r>
                <a:r>
                  <a:rPr lang="nl-NL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q = q(</a:t>
                </a:r>
                <a:r>
                  <a:rPr lang="nl-NL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a,b</a:t>
                </a:r>
                <a:r>
                  <a:rPr lang="nl-NL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 </a:t>
                </a:r>
                <a:r>
                  <a:rPr lang="nl-NL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to</a:t>
                </a:r>
                <a:r>
                  <a:rPr lang="nl-NL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 </a:t>
                </a:r>
                <a:r>
                  <a:rPr lang="nl-NL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and</a:t>
                </a:r>
                <a:r>
                  <a:rPr lang="nl-NL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b;</a:t>
                </a:r>
              </a:p>
              <a:p>
                <a:r>
                  <a:rPr lang="nl-NL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nl-NL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nl-NL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𝑑𝑎</m:t>
                        </m:r>
                      </m:den>
                    </m:f>
                    <m:r>
                      <a:rPr lang="nl-NL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𝑞</m:t>
                    </m:r>
                    <m:r>
                      <a:rPr lang="nl-NL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nl-NL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nl-NL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𝑑𝑏</m:t>
                        </m:r>
                      </m:den>
                    </m:f>
                    <m:r>
                      <a:rPr lang="nl-NL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𝑞</m:t>
                    </m:r>
                    <m:r>
                      <a:rPr lang="nl-NL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=0</m:t>
                    </m:r>
                  </m:oMath>
                </a14:m>
                <a:r>
                  <a:rPr lang="nl-NL" b="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;</a:t>
                </a:r>
              </a:p>
              <a:p>
                <a:r>
                  <a:rPr lang="nl-NL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solve</a:t>
                </a:r>
                <a:r>
                  <a:rPr lang="nl-NL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nl-NL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</a:t>
                </a:r>
                <a:r>
                  <a:rPr lang="nl-NL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 </a:t>
                </a:r>
                <a:r>
                  <a:rPr lang="nl-NL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and</a:t>
                </a:r>
                <a:r>
                  <a:rPr lang="nl-NL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nl-NL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b.</a:t>
                </a: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7" name="Tekstvak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427734"/>
                <a:ext cx="3852138" cy="2707280"/>
              </a:xfrm>
              <a:prstGeom prst="rect">
                <a:avLst/>
              </a:prstGeom>
              <a:blipFill rotWithShape="1">
                <a:blip r:embed="rId6"/>
                <a:stretch>
                  <a:fillRect l="-1424" t="-1126" b="-3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79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3218</TotalTime>
  <Words>1067</Words>
  <Application>Microsoft Office PowerPoint</Application>
  <PresentationFormat>Diavoorstelling (16:9)</PresentationFormat>
  <Paragraphs>191</Paragraphs>
  <Slides>17</Slides>
  <Notes>17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Office Theme</vt:lpstr>
      <vt:lpstr>A core Course on Modeling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TU/e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kees van overveld</cp:lastModifiedBy>
  <cp:revision>330</cp:revision>
  <dcterms:created xsi:type="dcterms:W3CDTF">2013-05-16T11:19:57Z</dcterms:created>
  <dcterms:modified xsi:type="dcterms:W3CDTF">2013-12-07T06:39:30Z</dcterms:modified>
</cp:coreProperties>
</file>